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325" r:id="rId4"/>
    <p:sldId id="326" r:id="rId5"/>
    <p:sldId id="327" r:id="rId6"/>
    <p:sldId id="328" r:id="rId7"/>
    <p:sldId id="300" r:id="rId8"/>
    <p:sldId id="331" r:id="rId9"/>
    <p:sldId id="332" r:id="rId10"/>
    <p:sldId id="333" r:id="rId11"/>
    <p:sldId id="334" r:id="rId12"/>
    <p:sldId id="335" r:id="rId13"/>
    <p:sldId id="354" r:id="rId14"/>
    <p:sldId id="336" r:id="rId15"/>
    <p:sldId id="337" r:id="rId16"/>
    <p:sldId id="338" r:id="rId17"/>
    <p:sldId id="342" r:id="rId18"/>
    <p:sldId id="339" r:id="rId19"/>
    <p:sldId id="340" r:id="rId20"/>
    <p:sldId id="341" r:id="rId21"/>
    <p:sldId id="343" r:id="rId22"/>
    <p:sldId id="301" r:id="rId23"/>
    <p:sldId id="317" r:id="rId24"/>
    <p:sldId id="344" r:id="rId25"/>
    <p:sldId id="345" r:id="rId26"/>
    <p:sldId id="346" r:id="rId27"/>
    <p:sldId id="347" r:id="rId28"/>
    <p:sldId id="348" r:id="rId29"/>
    <p:sldId id="349" r:id="rId30"/>
    <p:sldId id="302" r:id="rId31"/>
    <p:sldId id="329" r:id="rId32"/>
    <p:sldId id="353" r:id="rId33"/>
    <p:sldId id="304" r:id="rId34"/>
    <p:sldId id="318" r:id="rId35"/>
    <p:sldId id="306" r:id="rId36"/>
    <p:sldId id="319" r:id="rId37"/>
    <p:sldId id="330" r:id="rId38"/>
    <p:sldId id="352" r:id="rId39"/>
    <p:sldId id="307" r:id="rId40"/>
    <p:sldId id="308" r:id="rId41"/>
    <p:sldId id="322" r:id="rId42"/>
    <p:sldId id="350" r:id="rId43"/>
    <p:sldId id="309" r:id="rId44"/>
    <p:sldId id="355" r:id="rId45"/>
    <p:sldId id="351" r:id="rId46"/>
    <p:sldId id="320" r:id="rId47"/>
    <p:sldId id="310" r:id="rId48"/>
    <p:sldId id="312" r:id="rId49"/>
    <p:sldId id="311" r:id="rId50"/>
    <p:sldId id="321" r:id="rId51"/>
    <p:sldId id="315" r:id="rId52"/>
    <p:sldId id="298" r:id="rId53"/>
    <p:sldId id="287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07" autoAdjust="0"/>
  </p:normalViewPr>
  <p:slideViewPr>
    <p:cSldViewPr>
      <p:cViewPr varScale="1">
        <p:scale>
          <a:sx n="65" d="100"/>
          <a:sy n="65" d="100"/>
        </p:scale>
        <p:origin x="-143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44;&#1086;&#1082;&#1091;&#1084;&#1077;&#1085;&#1090;&#1099;\&#1044;&#1086;&#1082;&#1091;&#1084;&#1077;&#1085;&#1090;&#1099;%20&#1050;&#1043;\&#1060;&#1047;&#1054;&#1046;\2017\&#1060;&#1083;&#1077;&#1096;&#1082;&#1072;\&#1079;&#1076;&#1086;&#1088;&#1086;&#1074;&#1099;&#1081;%20&#1075;&#1086;&#1088;&#1086;&#1076;\&#1087;&#1088;&#1077;&#1079;&#1077;&#1085;&#1090;&#1072;&#1094;&#1080;&#1103;\&#1076;&#1077;&#1084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44;&#1086;&#1082;&#1091;&#1084;&#1077;&#1085;&#1090;&#1099;\&#1044;&#1086;&#1082;&#1091;&#1084;&#1077;&#1085;&#1090;&#1099;%20&#1050;&#1043;\&#1060;&#1047;&#1054;&#1046;\2017\&#1060;&#1083;&#1077;&#1096;&#1082;&#1072;\&#1079;&#1076;&#1086;&#1088;&#1086;&#1074;&#1099;&#1081;%20&#1075;&#1086;&#1088;&#1086;&#1076;\&#1087;&#1088;&#1077;&#1079;&#1077;&#1085;&#1090;&#1072;&#1094;&#1080;&#1103;\&#1076;&#1077;&#108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52;&#1086;&#1080;%20&#1044;&#1086;&#1082;&#1091;&#1084;&#1077;&#1085;&#1090;&#1099;\&#1044;&#1086;&#1082;&#1091;&#1084;&#1077;&#1085;&#1090;&#1099;%20&#1050;&#1043;\&#1060;&#1047;&#1054;&#1046;\2017\&#1060;&#1083;&#1077;&#1096;&#1082;&#1072;\&#1079;&#1076;&#1086;&#1088;&#1086;&#1074;&#1099;&#1081;%20&#1075;&#1086;&#1088;&#1086;&#1076;\&#1087;&#1088;&#1077;&#1079;&#1077;&#1085;&#1090;&#1072;&#1094;&#1080;&#1103;\&#1076;&#1077;&#108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Лист1!$A$2:$A$7</c:f>
              <c:numCache>
                <c:formatCode>General</c:formatCode>
                <c:ptCount val="6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26874</c:v>
                </c:pt>
                <c:pt idx="1">
                  <c:v>26907</c:v>
                </c:pt>
                <c:pt idx="2">
                  <c:v>26942</c:v>
                </c:pt>
                <c:pt idx="3">
                  <c:v>26861</c:v>
                </c:pt>
                <c:pt idx="4">
                  <c:v>26831</c:v>
                </c:pt>
                <c:pt idx="5">
                  <c:v>26751</c:v>
                </c:pt>
              </c:numCache>
            </c:numRef>
          </c:val>
        </c:ser>
        <c:dLbls/>
        <c:gapWidth val="219"/>
        <c:overlap val="-27"/>
        <c:axId val="63565824"/>
        <c:axId val="63567744"/>
      </c:barChart>
      <c:catAx>
        <c:axId val="63565824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r>
                  <a:rPr lang="be-BY" dirty="0" smtClean="0">
                    <a:latin typeface="Times New Roman" pitchFamily="18" charset="0"/>
                    <a:cs typeface="Times New Roman" pitchFamily="18" charset="0"/>
                  </a:rPr>
                  <a:t>Годы</a:t>
                </a:r>
                <a:endParaRPr lang="be-BY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63567744"/>
        <c:crosses val="autoZero"/>
        <c:auto val="1"/>
        <c:lblAlgn val="ctr"/>
        <c:lblOffset val="100"/>
      </c:catAx>
      <c:valAx>
        <c:axId val="63567744"/>
        <c:scaling>
          <c:orientation val="minMax"/>
          <c:max val="27000"/>
          <c:min val="260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r>
                  <a:rPr lang="be-BY" dirty="0" smtClean="0">
                    <a:latin typeface="Times New Roman" pitchFamily="18" charset="0"/>
                    <a:cs typeface="Times New Roman" pitchFamily="18" charset="0"/>
                  </a:rPr>
                  <a:t>Численность населения</a:t>
                </a:r>
                <a:endParaRPr lang="be-BY" dirty="0">
                  <a:latin typeface="Times New Roman" pitchFamily="18" charset="0"/>
                  <a:cs typeface="Times New Roman" pitchFamily="18" charset="0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63565824"/>
        <c:crosses val="autoZero"/>
        <c:crossBetween val="between"/>
        <c:majorUnit val="100"/>
        <c:minorUnit val="5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cked"/>
        <c:ser>
          <c:idx val="0"/>
          <c:order val="0"/>
          <c:tx>
            <c:v>Рождаемость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0"/>
              <c:layout>
                <c:manualLayout>
                  <c:x val="-4.1259493487993466E-2"/>
                  <c:y val="-5.8419228178902965E-2"/>
                </c:manualLayout>
              </c:layout>
              <c:showVal val="1"/>
            </c:dLbl>
            <c:dLbl>
              <c:idx val="1"/>
              <c:layout>
                <c:manualLayout>
                  <c:x val="-1.3029313733050564E-2"/>
                  <c:y val="4.8109952617920095E-2"/>
                </c:manualLayout>
              </c:layout>
              <c:showVal val="1"/>
            </c:dLbl>
            <c:dLbl>
              <c:idx val="2"/>
              <c:layout>
                <c:manualLayout>
                  <c:x val="-2.388707517725942E-2"/>
                  <c:y val="-5.154637780491441E-2"/>
                </c:manualLayout>
              </c:layout>
              <c:showVal val="1"/>
            </c:dLbl>
            <c:dLbl>
              <c:idx val="3"/>
              <c:layout>
                <c:manualLayout>
                  <c:x val="-1.3029313733050564E-2"/>
                  <c:y val="4.8109952617920095E-2"/>
                </c:manualLayout>
              </c:layout>
              <c:showVal val="1"/>
            </c:dLbl>
            <c:dLbl>
              <c:idx val="4"/>
              <c:layout>
                <c:manualLayout>
                  <c:x val="-2.1715522888417611E-2"/>
                  <c:y val="-5.154637780491441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1.7182125934971471E-2"/>
                </c:manualLayout>
              </c:layout>
              <c:showVal val="1"/>
            </c:dLbl>
            <c:dLbl>
              <c:idx val="6"/>
              <c:layout>
                <c:manualLayout>
                  <c:x val="-3.9087941199151689E-2"/>
                  <c:y val="-4.4673527430925834E-2"/>
                </c:manualLayout>
              </c:layout>
              <c:showVal val="1"/>
            </c:dLbl>
            <c:dLbl>
              <c:idx val="7"/>
              <c:layout>
                <c:manualLayout>
                  <c:x val="-1.9543970599575796E-2"/>
                  <c:y val="5.1546377804914452E-2"/>
                </c:manualLayout>
              </c:layout>
              <c:showVal val="1"/>
            </c:dLbl>
            <c:dLbl>
              <c:idx val="8"/>
              <c:layout>
                <c:manualLayout>
                  <c:x val="-2.1715522888416812E-3"/>
                  <c:y val="-3.7800677056937279E-2"/>
                </c:manualLayout>
              </c:layout>
              <c:showVal val="1"/>
            </c:dLbl>
            <c:dLbl>
              <c:idx val="9"/>
              <c:layout>
                <c:manualLayout>
                  <c:x val="0"/>
                  <c:y val="2.4054976308960058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Лист1!$B$1:$L$1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Лист1!$B$2:$L$2</c:f>
              <c:numCache>
                <c:formatCode>General</c:formatCode>
                <c:ptCount val="11"/>
                <c:pt idx="0">
                  <c:v>10.1</c:v>
                </c:pt>
                <c:pt idx="1">
                  <c:v>9.9</c:v>
                </c:pt>
                <c:pt idx="2">
                  <c:v>11.4</c:v>
                </c:pt>
                <c:pt idx="3">
                  <c:v>9.9</c:v>
                </c:pt>
                <c:pt idx="4">
                  <c:v>11.3</c:v>
                </c:pt>
                <c:pt idx="5">
                  <c:v>10.8</c:v>
                </c:pt>
                <c:pt idx="6">
                  <c:v>12.7</c:v>
                </c:pt>
                <c:pt idx="7">
                  <c:v>12.8</c:v>
                </c:pt>
                <c:pt idx="8">
                  <c:v>13</c:v>
                </c:pt>
                <c:pt idx="9">
                  <c:v>11.8</c:v>
                </c:pt>
                <c:pt idx="10">
                  <c:v>10.6</c:v>
                </c:pt>
              </c:numCache>
            </c:numRef>
          </c:val>
        </c:ser>
        <c:marker val="1"/>
        <c:axId val="59936768"/>
        <c:axId val="59939072"/>
      </c:lineChart>
      <c:catAx>
        <c:axId val="599367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Годы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939072"/>
        <c:crosses val="autoZero"/>
        <c:auto val="1"/>
        <c:lblAlgn val="ctr"/>
        <c:lblOffset val="100"/>
      </c:catAx>
      <c:valAx>
        <c:axId val="59939072"/>
        <c:scaling>
          <c:orientation val="minMax"/>
          <c:max val="14"/>
          <c:min val="9.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Рождаемость</a:t>
                </a:r>
              </a:p>
            </c:rich>
          </c:tx>
          <c:layout/>
        </c:title>
        <c:numFmt formatCode="General" sourceLinked="1"/>
        <c:tickLblPos val="nextTo"/>
        <c:crossAx val="5993676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plotArea>
      <c:layout>
        <c:manualLayout>
          <c:layoutTarget val="inner"/>
          <c:xMode val="edge"/>
          <c:yMode val="edge"/>
          <c:x val="0.12509849238128537"/>
          <c:y val="3.7667571566035188E-2"/>
          <c:w val="0.64484462479732763"/>
          <c:h val="0.80916863773018965"/>
        </c:manualLayout>
      </c:layout>
      <c:lineChart>
        <c:grouping val="stacked"/>
        <c:ser>
          <c:idx val="0"/>
          <c:order val="0"/>
          <c:tx>
            <c:v>Смертность</c:v>
          </c:tx>
          <c:dLbls>
            <c:dLbl>
              <c:idx val="1"/>
              <c:layout>
                <c:manualLayout>
                  <c:x val="-1.0045595836356641E-2"/>
                  <c:y val="3.6471576346810357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1.2320908691874273E-2"/>
                  <c:y val="-4.8346043064376454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3.2196572698036945E-3"/>
                  <c:y val="-2.7989814405691673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9203730079815284E-2"/>
                  <c:y val="5.9372333587830858E-3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3.2196572698037352E-3"/>
                  <c:y val="-1.4418995299901744E-2"/>
                </c:manualLayout>
              </c:layout>
              <c:dLblPos val="r"/>
              <c:showVal val="1"/>
            </c:dLbl>
            <c:dLbl>
              <c:idx val="6"/>
              <c:layout>
                <c:manualLayout>
                  <c:x val="-7.906712172923791E-2"/>
                  <c:y val="-1.4418995299901744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-1.9908987485779305E-2"/>
                  <c:y val="5.3434565944830904E-2"/>
                </c:manualLayout>
              </c:layout>
              <c:dLblPos val="r"/>
              <c:showVal val="1"/>
            </c:dLbl>
            <c:dLbl>
              <c:idx val="8"/>
              <c:layout>
                <c:manualLayout>
                  <c:x val="-3.9817974971559505E-3"/>
                  <c:y val="-1.7811700076349215E-2"/>
                </c:manualLayout>
              </c:layout>
              <c:dLblPos val="r"/>
              <c:showVal val="1"/>
            </c:dLbl>
            <c:dLbl>
              <c:idx val="9"/>
              <c:layout>
                <c:manualLayout>
                  <c:x val="-3.7884854836830592E-3"/>
                  <c:y val="-3.1382519182139093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b"/>
            <c:showVal val="1"/>
          </c:dLbls>
          <c:cat>
            <c:numRef>
              <c:f>Лист1!$A$12:$A$22</c:f>
              <c:numCache>
                <c:formatCode>0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Лист1!$B$12:$B$22</c:f>
              <c:numCache>
                <c:formatCode>General</c:formatCode>
                <c:ptCount val="11"/>
                <c:pt idx="0">
                  <c:v>10.9</c:v>
                </c:pt>
                <c:pt idx="1">
                  <c:v>10.8</c:v>
                </c:pt>
                <c:pt idx="2">
                  <c:v>11.5</c:v>
                </c:pt>
                <c:pt idx="3">
                  <c:v>13</c:v>
                </c:pt>
                <c:pt idx="4">
                  <c:v>12.4</c:v>
                </c:pt>
                <c:pt idx="5">
                  <c:v>13.6</c:v>
                </c:pt>
                <c:pt idx="6">
                  <c:v>11.5</c:v>
                </c:pt>
                <c:pt idx="7">
                  <c:v>10.4</c:v>
                </c:pt>
                <c:pt idx="8">
                  <c:v>10.9</c:v>
                </c:pt>
                <c:pt idx="9">
                  <c:v>14.8</c:v>
                </c:pt>
                <c:pt idx="10">
                  <c:v>11.1</c:v>
                </c:pt>
              </c:numCache>
            </c:numRef>
          </c:val>
        </c:ser>
        <c:dLbls>
          <c:showVal val="1"/>
        </c:dLbls>
        <c:marker val="1"/>
        <c:axId val="60847232"/>
        <c:axId val="60941824"/>
      </c:lineChart>
      <c:catAx>
        <c:axId val="6084723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Годы</a:t>
                </a:r>
              </a:p>
            </c:rich>
          </c:tx>
          <c:layout/>
        </c:title>
        <c:numFmt formatCode="0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941824"/>
        <c:crosses val="autoZero"/>
        <c:auto val="1"/>
        <c:lblAlgn val="ctr"/>
        <c:lblOffset val="100"/>
      </c:catAx>
      <c:valAx>
        <c:axId val="60941824"/>
        <c:scaling>
          <c:orientation val="minMax"/>
          <c:max val="15"/>
          <c:min val="9.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Смертность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084723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lineChart>
        <c:grouping val="stacked"/>
        <c:ser>
          <c:idx val="0"/>
          <c:order val="0"/>
          <c:tx>
            <c:v>Естественный прирост населения</c:v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dLbl>
              <c:idx val="0"/>
              <c:layout>
                <c:manualLayout>
                  <c:x val="-3.2733224222585969E-2"/>
                  <c:y val="5.3208137715179946E-2"/>
                </c:manualLayout>
              </c:layout>
              <c:showVal val="1"/>
            </c:dLbl>
            <c:dLbl>
              <c:idx val="1"/>
              <c:layout>
                <c:manualLayout>
                  <c:x val="-1.0911074740861993E-2"/>
                  <c:y val="5.0078247261345854E-2"/>
                </c:manualLayout>
              </c:layout>
              <c:showVal val="1"/>
            </c:dLbl>
            <c:dLbl>
              <c:idx val="2"/>
              <c:layout>
                <c:manualLayout>
                  <c:x val="-3.2733224222585969E-2"/>
                  <c:y val="-5.6338028169014141E-2"/>
                </c:manualLayout>
              </c:layout>
              <c:showVal val="1"/>
            </c:dLbl>
            <c:dLbl>
              <c:idx val="3"/>
              <c:layout>
                <c:manualLayout>
                  <c:x val="-6.5466448445171939E-3"/>
                  <c:y val="5.0078247261345854E-2"/>
                </c:manualLayout>
              </c:layout>
              <c:showVal val="1"/>
            </c:dLbl>
            <c:dLbl>
              <c:idx val="4"/>
              <c:layout>
                <c:manualLayout>
                  <c:x val="-6.5466448445171939E-3"/>
                  <c:y val="-2.8169014084507043E-2"/>
                </c:manualLayout>
              </c:layout>
              <c:showVal val="1"/>
            </c:dLbl>
            <c:dLbl>
              <c:idx val="7"/>
              <c:layout>
                <c:manualLayout>
                  <c:x val="-3.0551009274413572E-2"/>
                  <c:y val="-4.3818466353677685E-2"/>
                </c:manualLayout>
              </c:layout>
              <c:showVal val="1"/>
            </c:dLbl>
            <c:dLbl>
              <c:idx val="8"/>
              <c:layout>
                <c:manualLayout>
                  <c:x val="4.3644298963447896E-3"/>
                  <c:y val="-2.1909233176838811E-2"/>
                </c:manualLayout>
              </c:layout>
              <c:showVal val="1"/>
            </c:dLbl>
            <c:dLbl>
              <c:idx val="9"/>
              <c:layout>
                <c:manualLayout>
                  <c:x val="-6.5466448445171141E-3"/>
                  <c:y val="5.6338028169014086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Лист1!$N$1:$X$1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Лист1!$N$2:$X$2</c:f>
              <c:numCache>
                <c:formatCode>General</c:formatCode>
                <c:ptCount val="11"/>
                <c:pt idx="0">
                  <c:v>-0.8</c:v>
                </c:pt>
                <c:pt idx="1">
                  <c:v>-0.9</c:v>
                </c:pt>
                <c:pt idx="2">
                  <c:v>-0.1</c:v>
                </c:pt>
                <c:pt idx="3">
                  <c:v>-3.1</c:v>
                </c:pt>
                <c:pt idx="4">
                  <c:v>-1.1000000000000001</c:v>
                </c:pt>
                <c:pt idx="5">
                  <c:v>-2.8</c:v>
                </c:pt>
                <c:pt idx="6">
                  <c:v>1.2</c:v>
                </c:pt>
                <c:pt idx="7">
                  <c:v>2.4</c:v>
                </c:pt>
                <c:pt idx="8">
                  <c:v>2.1</c:v>
                </c:pt>
                <c:pt idx="9">
                  <c:v>-3</c:v>
                </c:pt>
                <c:pt idx="10">
                  <c:v>-0.5</c:v>
                </c:pt>
              </c:numCache>
            </c:numRef>
          </c:val>
        </c:ser>
        <c:marker val="1"/>
        <c:axId val="59669888"/>
        <c:axId val="59790848"/>
      </c:lineChart>
      <c:catAx>
        <c:axId val="596698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Годы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59790848"/>
        <c:crosses val="autoZero"/>
        <c:auto val="1"/>
        <c:lblAlgn val="ctr"/>
        <c:lblOffset val="100"/>
      </c:catAx>
      <c:valAx>
        <c:axId val="59790848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ru-RU">
                    <a:latin typeface="Times New Roman" pitchFamily="18" charset="0"/>
                    <a:cs typeface="Times New Roman" pitchFamily="18" charset="0"/>
                  </a:rPr>
                  <a:t>Естественный прирост</a:t>
                </a:r>
              </a:p>
            </c:rich>
          </c:tx>
          <c:layout/>
        </c:title>
        <c:numFmt formatCode="General" sourceLinked="1"/>
        <c:tickLblPos val="nextTo"/>
        <c:crossAx val="5966988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9E68D97-F620-45D8-86C5-695C90E035E1}" type="datetimeFigureOut">
              <a:rPr lang="ru-RU" smtClean="0"/>
              <a:pPr/>
              <a:t>23.02.2018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B3D3382-0E4E-49C4-847A-9843C400B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здор го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4279900" cy="4406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0"/>
            <a:ext cx="5364088" cy="2996952"/>
          </a:xfrm>
        </p:spPr>
        <p:txBody>
          <a:bodyPr>
            <a:noAutofit/>
          </a:bodyPr>
          <a:lstStyle/>
          <a:p>
            <a:pPr algn="ctr"/>
            <a:r>
              <a:rPr lang="ru-RU" sz="4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 ходе реализации  профилактического проекта «Здоровый город» в 2017 году</a:t>
            </a:r>
            <a:endParaRPr lang="ru-RU" sz="4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5040560"/>
          </a:xfrm>
        </p:spPr>
        <p:txBody>
          <a:bodyPr>
            <a:normAutofit fontScale="92500"/>
          </a:bodyPr>
          <a:lstStyle/>
          <a:p>
            <a:pPr marL="0" indent="450000" algn="ctr">
              <a:buNone/>
            </a:pP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устойчивой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энергии</a:t>
            </a:r>
          </a:p>
          <a:p>
            <a:pPr marL="0" indent="45000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 июня в Вилейке прошли Дни устойчивой энергии. Это мероприятия по привлечению жителей к инициативе «Соглашение мэров». Были организованы различные мероприятия, которые рассказывают жителям об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энергоэффективности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и возобновляемых источниках энергии, показывают, почему важно устойчивое энергетическое развитие и экономия энергии в быту, акции «Энергосбережение и я». Также жители смогли зажечь светодиодный шар, крутя педали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электробайка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Активные сторонники экологического поведения – ребята из агитбригады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Энерготим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 средней школы №3 – в своём выступлении рассказали, как быть экономным. В парке были организованы выставки центра дополнительного образования детей и молодёжи – педагоги представили поделки из вторичных материалов, изготовленные школьниками в рамках конкурса «Отходы в доходы». 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«Соглашению мэров» по энергии и климату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ru-RU" sz="2800" b="1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Дни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устойчивой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энергии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«Соглашению мэров» по энергии и климату</a:t>
            </a:r>
            <a:endParaRPr lang="ru-RU" dirty="0"/>
          </a:p>
        </p:txBody>
      </p:sp>
      <p:pic>
        <p:nvPicPr>
          <p:cNvPr id="5" name="Содержимое 8" descr="P1010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92896"/>
            <a:ext cx="3931803" cy="4365104"/>
          </a:xfrm>
          <a:prstGeom prst="rect">
            <a:avLst/>
          </a:prstGeom>
        </p:spPr>
      </p:pic>
      <p:pic>
        <p:nvPicPr>
          <p:cNvPr id="6" name="Содержимое 9" descr="P1010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473107"/>
            <a:ext cx="3966592" cy="43848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88032"/>
          </a:xfrm>
        </p:spPr>
        <p:txBody>
          <a:bodyPr>
            <a:normAutofit fontScale="92500" lnSpcReduction="10000"/>
          </a:bodyPr>
          <a:lstStyle/>
          <a:p>
            <a:pPr marL="0" indent="450000" algn="ctr" fontAlgn="base">
              <a:buNone/>
            </a:pPr>
            <a:r>
              <a:rPr lang="ru-RU" sz="39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«Энергия молодости»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450000" algn="just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июле в райцентре во второй раз прошел фестиваль молодежных субкультур «Энергия молодости» .В нынешнем году фестиваль особенен тем, что проходит под девизом «Наша молодежь за экологию в городе». В рамках его старались посодействовать творческой самореализации молодежи, представить наиболее популярные направления городской субкультуры и способствовать их развитию, а также привлечь внимание молодежи к здоровому образу жизни и охране окружающей нас среды.</a:t>
            </a:r>
          </a:p>
          <a:p>
            <a:pPr marL="0" indent="450000" algn="just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 время фестиваля «Энергия молодости» над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скейт-парком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зажглись три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светосферы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также для любителей спокойного отдыха работала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фитогостиная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травянным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чаем.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«Соглашению мэров» по энергии и климату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«Энергия молодости»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«Соглашению мэров» по энергии и климату</a:t>
            </a:r>
            <a:endParaRPr lang="ru-RU" sz="3200" dirty="0"/>
          </a:p>
        </p:txBody>
      </p:sp>
      <p:pic>
        <p:nvPicPr>
          <p:cNvPr id="4" name="Содержимое 6" descr="149889825764213-1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132855"/>
            <a:ext cx="6696744" cy="44667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«Соглашению мэров» по энергии и климату</a:t>
            </a:r>
            <a:endParaRPr lang="ru-RU" dirty="0"/>
          </a:p>
        </p:txBody>
      </p:sp>
      <p:pic>
        <p:nvPicPr>
          <p:cNvPr id="4" name="Содержимое 4" descr="IMG_4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348880"/>
            <a:ext cx="3600400" cy="2402716"/>
          </a:xfrm>
        </p:spPr>
      </p:pic>
      <p:sp>
        <p:nvSpPr>
          <p:cNvPr id="5" name="Прямоугольник 4"/>
          <p:cNvSpPr/>
          <p:nvPr/>
        </p:nvSpPr>
        <p:spPr>
          <a:xfrm>
            <a:off x="1979712" y="1700808"/>
            <a:ext cx="504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ctr" fontAlgn="base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«Энергия молодости»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6" name="Содержимое 7" descr="149889825764213-1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348880"/>
            <a:ext cx="3384376" cy="2385909"/>
          </a:xfrm>
          <a:prstGeom prst="rect">
            <a:avLst/>
          </a:prstGeom>
        </p:spPr>
      </p:pic>
      <p:pic>
        <p:nvPicPr>
          <p:cNvPr id="7" name="Содержимое 14" descr="SAM_76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649754"/>
            <a:ext cx="3600400" cy="2208246"/>
          </a:xfrm>
          <a:prstGeom prst="rect">
            <a:avLst/>
          </a:prstGeom>
        </p:spPr>
      </p:pic>
      <p:pic>
        <p:nvPicPr>
          <p:cNvPr id="8" name="Содержимое 9" descr="SAM_76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581128"/>
            <a:ext cx="3415308" cy="2276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Autofit/>
          </a:bodyPr>
          <a:lstStyle/>
          <a:p>
            <a:pPr marL="0" indent="45000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рамках сотрудничества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райисполкома с МОО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Экопартнёрство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в городе реализуется проект Европейского союза «Потребность в эффективном управлении жилищно-коммунальным хозяйством». Проект, рассчитанный на три года, стартовал в 2016 году и финансируется Евросоюзом, а его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пилотной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площадкой стал наш район. Усовершенствование инфраструктуры по обращению с отходами, информационная работа со школьниками и взрослым населением – таковы его задачи. Новый мусоровоз, который  будет легко узнать по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слогану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на кузове – «Хватит мусор умножать! Лучше мусор разделять!», а также 111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евроконтейнеров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раздельного сбора мусора, наш город получил в апреле 2017. </a:t>
            </a:r>
          </a:p>
          <a:p>
            <a:pPr marL="0" indent="36000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GreenWoorkout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– спортивное экологическое движение стартовало в Вилейке 26 марта. Это движение становиться популярным в Беларуси и в мире. Основная задача участников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гринворкаута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– очистить определенную территорию от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трудноразлагаемого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мусора с максимальной пользой для своего здоровья, совершая при этом трюки или физические упражнения.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Мероприятие проходило при поддержке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райисполкома, РК ОО «БРСМ»,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районного Центра гигиены и эпидемиологии в рамках реализации проекта ЕС «Потребность в эффективном управлении жилищно-коммунальным хозяйством».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  <p:pic>
        <p:nvPicPr>
          <p:cNvPr id="5" name="Содержимое 4" descr="IMG_99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2276872"/>
            <a:ext cx="4316076" cy="2880320"/>
          </a:xfrm>
        </p:spPr>
      </p:pic>
      <p:pic>
        <p:nvPicPr>
          <p:cNvPr id="6" name="Содержимое 6" descr="IMG_99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276872"/>
            <a:ext cx="4316076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Workout</a:t>
            </a:r>
            <a:endParaRPr lang="ru-RU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</a:t>
            </a:r>
            <a:endParaRPr lang="ru-RU" dirty="0"/>
          </a:p>
        </p:txBody>
      </p:sp>
      <p:pic>
        <p:nvPicPr>
          <p:cNvPr id="4" name="Содержимое 7" descr="osRE5igLGZ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988840"/>
            <a:ext cx="4038600" cy="3028950"/>
          </a:xfrm>
          <a:prstGeom prst="rect">
            <a:avLst/>
          </a:prstGeom>
        </p:spPr>
      </p:pic>
      <p:pic>
        <p:nvPicPr>
          <p:cNvPr id="5" name="Содержимое 8" descr="oZSTQG1QO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988840"/>
            <a:ext cx="4038600" cy="3028950"/>
          </a:xfrm>
          <a:prstGeom prst="rect">
            <a:avLst/>
          </a:prstGeom>
        </p:spPr>
      </p:pic>
      <p:pic>
        <p:nvPicPr>
          <p:cNvPr id="6" name="Рисунок 5" descr="P3261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800" y="4077072"/>
            <a:ext cx="3707904" cy="2780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4500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 рамках проекта ЕС/ПРООН «Содействие развитию на местном уровне в Республике Беларусь». Инициатива называется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Велодвижение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забота о себе и окружающих»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вело-пешеходную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дорожку Нижнего парка увеличили до километра. Проект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Велодвижение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забота о себе и окружающих» также предусматривает обустройство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велопарковок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установку скамеек и игровой площадки, рассчитанной в том числе и на детей с ограниченными возможностями. Обучаться езде на велосипеде смогут дети и подростки, пенсионеры. Объект послужит площадкой и для соревнований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велолюбителей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 рамках европейской инициативы «Соглашение мэров»  для жителей разработают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велокарту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где будет указано, сколько времени займёт проезд на велосипеде из одной точки города в другую. В рамках проекта возле велодорожки в Нижнем парке обустроили детскую площадку. В честь открытия велодорожки в городе состоялся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велоквест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 «Вилейский лабиринты -2». 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  <p:pic>
        <p:nvPicPr>
          <p:cNvPr id="5" name="Рисунок 4" descr="149934863843700-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484784"/>
            <a:ext cx="3562615" cy="2376264"/>
          </a:xfrm>
          <a:prstGeom prst="rect">
            <a:avLst/>
          </a:prstGeom>
        </p:spPr>
      </p:pic>
      <p:pic>
        <p:nvPicPr>
          <p:cNvPr id="6" name="Рисунок 5" descr="150269719235833-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3933056"/>
            <a:ext cx="4104456" cy="2737672"/>
          </a:xfrm>
          <a:prstGeom prst="rect">
            <a:avLst/>
          </a:prstGeom>
        </p:spPr>
      </p:pic>
      <p:pic>
        <p:nvPicPr>
          <p:cNvPr id="7" name="Рисунок 6" descr="150269719235833-8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1484784"/>
            <a:ext cx="3564342" cy="23774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838" y="5539851"/>
            <a:ext cx="1280162" cy="131814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27200" y="2276872"/>
            <a:ext cx="7570088" cy="4250060"/>
          </a:xfrm>
        </p:spPr>
        <p:txBody>
          <a:bodyPr>
            <a:normAutofit/>
          </a:bodyPr>
          <a:lstStyle/>
          <a:p>
            <a:pPr marL="82296" indent="457200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Планом предусмотрено объединение усилий государственных органов управления, лечебно-профилактических учреждений, общественных и религиозных организаций, различных ведомств в целях создания благоприятных условий среды проживания и достижения высокого уровня здоровья населения. На подготовительном этапе был проведен анализ демографической ситуации, экологических аспектов, инфраструктуры города с целью составления «профиля здоровья города», определение приоритетных проблем и детерминант здоровья.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9208" y="548680"/>
            <a:ext cx="7498080" cy="1143000"/>
          </a:xfrm>
        </p:spPr>
        <p:txBody>
          <a:bodyPr>
            <a:noAutofit/>
          </a:bodyPr>
          <a:lstStyle/>
          <a:p>
            <a:pPr indent="457200" algn="just"/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effectLst/>
                <a:latin typeface="Times New Roman" panose="02020603050405020304" pitchFamily="18" charset="0"/>
                <a:cs typeface="Times New Roman" pitchFamily="18" charset="0"/>
              </a:rPr>
              <a:t>Решением Вилейского районного исполнительного комитета от  26.02.2016 № 232 утвержден «План мероприятий по формированию здорового образа жизни, сохранению и укреплению здоровья населения района, по реализации проекта «Здоровый город» на 2016-2020 годы». </a:t>
            </a:r>
            <a:endParaRPr lang="ru-RU" sz="22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85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2996952"/>
            <a:ext cx="3894584" cy="3124809"/>
          </a:xfrm>
          <a:prstGeom prst="rect">
            <a:avLst/>
          </a:prstGeom>
        </p:spPr>
      </p:pic>
      <p:pic>
        <p:nvPicPr>
          <p:cNvPr id="5" name="Содержимое 6" descr="150269719235833-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996952"/>
            <a:ext cx="3960440" cy="306538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честь открытия велодорожки в городе состоялся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велоквест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 «Вилейский лабиринты -2», участие принимали жители города, а также члены инициативной группы, руководителем которой является заместитель председателя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райисполкома.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</a:t>
            </a:r>
            <a:endParaRPr lang="ru-RU" dirty="0"/>
          </a:p>
        </p:txBody>
      </p:sp>
      <p:pic>
        <p:nvPicPr>
          <p:cNvPr id="4" name="Содержимое 7" descr="150269719235833-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32856"/>
            <a:ext cx="4642194" cy="3096344"/>
          </a:xfrm>
          <a:prstGeom prst="rect">
            <a:avLst/>
          </a:prstGeom>
        </p:spPr>
      </p:pic>
      <p:pic>
        <p:nvPicPr>
          <p:cNvPr id="5" name="Рисунок 4" descr="150269719235833-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132856"/>
            <a:ext cx="4534237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sz="2000" cap="all" dirty="0" smtClean="0">
                <a:latin typeface="Times New Roman" pitchFamily="18" charset="0"/>
                <a:cs typeface="Times New Roman" pitchFamily="18" charset="0"/>
              </a:rPr>
              <a:t> 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году появилась новая зона отдыха на берегу водохранилища. На берегу городского пляжа поставили детскую площадку с горкой, качелями, песочницами и комплексами для детей с ограниченными возможностями.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 fontAlgn="base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2017 стадион в Вилейке стал полноценным спортивным комплексом.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Теперь здесь новые футбольное поле, площадка для баскетбола,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воллейбола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хоккея, мини-футбола, обновленная беговая дорожка,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воркаут-площадка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трибуны на 730 мест.</a:t>
            </a:r>
          </a:p>
          <a:p>
            <a:pPr marL="0" indent="450000" algn="just" fontAlgn="base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микрорайоне «Северный»  вдоль улицы Георгиевской  установлена 3 в городе площадка 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воркаута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здоровьесберегающей среды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pic>
        <p:nvPicPr>
          <p:cNvPr id="9" name="Содержимое 3" descr="150245653237081-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653136"/>
            <a:ext cx="3305642" cy="2204864"/>
          </a:xfrm>
          <a:prstGeom prst="rect">
            <a:avLst/>
          </a:prstGeom>
        </p:spPr>
      </p:pic>
      <p:pic>
        <p:nvPicPr>
          <p:cNvPr id="10" name="Содержимое 5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4637386"/>
            <a:ext cx="3327524" cy="2220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491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005064"/>
            <a:ext cx="3846736" cy="256710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 algn="just">
              <a:spcBef>
                <a:spcPts val="0"/>
              </a:spcBef>
              <a:buNone/>
            </a:pPr>
            <a:endParaRPr lang="be-BY" sz="2000" dirty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spcBef>
                <a:spcPts val="0"/>
              </a:spcBef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здоровьесберегающей среды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pic>
        <p:nvPicPr>
          <p:cNvPr id="5" name="Рисунок 4" descr="150296528068121-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412776"/>
            <a:ext cx="3744416" cy="2497526"/>
          </a:xfrm>
          <a:prstGeom prst="rect">
            <a:avLst/>
          </a:prstGeom>
        </p:spPr>
      </p:pic>
      <p:pic>
        <p:nvPicPr>
          <p:cNvPr id="7" name="Рисунок 6" descr="150669292501557-1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412776"/>
            <a:ext cx="3816424" cy="2528900"/>
          </a:xfrm>
          <a:prstGeom prst="rect">
            <a:avLst/>
          </a:prstGeom>
        </p:spPr>
      </p:pic>
      <p:pic>
        <p:nvPicPr>
          <p:cNvPr id="9" name="Рисунок 8" descr="cf68bee8156295a82ca0f02bf3aee301fd7b8089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95536" y="4005064"/>
            <a:ext cx="374441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25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Продолжена дорогая для всех традицию уважительного отношения к матерям. В городском парке оборудован сквер матери с установкой бронзовой композиции.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</a:t>
            </a:r>
            <a:endParaRPr lang="ru-RU" dirty="0"/>
          </a:p>
        </p:txBody>
      </p:sp>
      <p:pic>
        <p:nvPicPr>
          <p:cNvPr id="4" name="Содержимое 5" descr="149908127365861-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3" y="3140968"/>
            <a:ext cx="5289943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Созданы безопасные условия труда и благоприятные бытовые условия на промышленных предприятиях. Оборудованы гардеробные, комнаты приема пищи, комнаты отдыха. Улучшились условия труда на 5 рабочих местах ООО «Стройсвязь-2008», из них 2 рабочих места по шуму, на 3-х по микроклимату и освещенности.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Условия труда и бытовые условия на предприятиях.</a:t>
            </a:r>
            <a:endParaRPr lang="ru-RU" sz="3200" dirty="0"/>
          </a:p>
        </p:txBody>
      </p:sp>
      <p:pic>
        <p:nvPicPr>
          <p:cNvPr id="5" name="Рисунок 4" descr="SAM_8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887670"/>
            <a:ext cx="3960440" cy="2970330"/>
          </a:xfrm>
          <a:prstGeom prst="rect">
            <a:avLst/>
          </a:prstGeom>
        </p:spPr>
      </p:pic>
      <p:pic>
        <p:nvPicPr>
          <p:cNvPr id="6" name="Содержимое 6" descr="SAM_6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12501" y="3789040"/>
            <a:ext cx="4091947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Условия труда и бытовые условия на предприятиях.</a:t>
            </a:r>
            <a:endParaRPr lang="ru-RU" dirty="0"/>
          </a:p>
        </p:txBody>
      </p:sp>
      <p:pic>
        <p:nvPicPr>
          <p:cNvPr id="5" name="Содержимое 8" descr="SAM_27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4039985" cy="2693324"/>
          </a:xfrm>
        </p:spPr>
      </p:pic>
      <p:pic>
        <p:nvPicPr>
          <p:cNvPr id="6" name="Содержимое 7" descr="SAM_27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772816"/>
            <a:ext cx="4038600" cy="2692400"/>
          </a:xfrm>
          <a:prstGeom prst="rect">
            <a:avLst/>
          </a:prstGeom>
        </p:spPr>
      </p:pic>
      <p:pic>
        <p:nvPicPr>
          <p:cNvPr id="7" name="Рисунок 6" descr="SAM_55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530080"/>
            <a:ext cx="4032448" cy="2327920"/>
          </a:xfrm>
          <a:prstGeom prst="rect">
            <a:avLst/>
          </a:prstGeom>
        </p:spPr>
      </p:pic>
      <p:pic>
        <p:nvPicPr>
          <p:cNvPr id="8" name="Рисунок 7" descr="SAM_55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7984" y="4458072"/>
            <a:ext cx="4176464" cy="2399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курение на территориях и в помещениях предприятий запрещено, вывешены знаки, о запрете курения (имеются приказы о запрете курения);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Условия труда и бытовые условия на предприятиях.</a:t>
            </a:r>
            <a:endParaRPr lang="ru-RU" dirty="0"/>
          </a:p>
        </p:txBody>
      </p:sp>
      <p:pic>
        <p:nvPicPr>
          <p:cNvPr id="4" name="Содержимое 5" descr="SAM_27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3284984"/>
            <a:ext cx="3096344" cy="3278386"/>
          </a:xfrm>
          <a:prstGeom prst="rect">
            <a:avLst/>
          </a:prstGeom>
        </p:spPr>
      </p:pic>
      <p:pic>
        <p:nvPicPr>
          <p:cNvPr id="5" name="Содержимое 4" descr="SAM_2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284984"/>
            <a:ext cx="3318520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оздоровительно-физкультурной деятельности в ГОЛХУ «Вилейский опытный лесхоз» имеются спортивный и тренажерный залы, Вилейский РГС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ф-ла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Молодечногаз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имеется теннисный и бильярдный стол для работников, также имеются тренажеры для занятий спортом.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Оздоровительно-физкультурная деятельность на предприятиях.</a:t>
            </a:r>
            <a:endParaRPr lang="ru-RU" sz="3200" dirty="0"/>
          </a:p>
        </p:txBody>
      </p:sp>
      <p:pic>
        <p:nvPicPr>
          <p:cNvPr id="4" name="Рисунок 3" descr="SAM_8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501008"/>
            <a:ext cx="3936437" cy="2952328"/>
          </a:xfrm>
          <a:prstGeom prst="rect">
            <a:avLst/>
          </a:prstGeom>
        </p:spPr>
      </p:pic>
      <p:pic>
        <p:nvPicPr>
          <p:cNvPr id="5" name="Содержимое 7" descr="SAM_87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501008"/>
            <a:ext cx="3894873" cy="29211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Оздоровительно-физкультурная деятельность на предприятиях.</a:t>
            </a:r>
            <a:endParaRPr lang="ru-RU" sz="3200" dirty="0"/>
          </a:p>
        </p:txBody>
      </p:sp>
      <p:pic>
        <p:nvPicPr>
          <p:cNvPr id="4" name="Содержимое 3" descr="SAM_87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28800"/>
            <a:ext cx="3312368" cy="2485984"/>
          </a:xfrm>
          <a:prstGeom prst="rect">
            <a:avLst/>
          </a:prstGeom>
        </p:spPr>
      </p:pic>
      <p:pic>
        <p:nvPicPr>
          <p:cNvPr id="5" name="Рисунок 4" descr="SAM_87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1974" y="1628800"/>
            <a:ext cx="3395870" cy="2546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pic>
        <p:nvPicPr>
          <p:cNvPr id="7" name="Содержимое 7" descr="SAM_65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365104"/>
            <a:ext cx="3323861" cy="2492896"/>
          </a:xfrm>
          <a:prstGeom prst="rect">
            <a:avLst/>
          </a:prstGeom>
        </p:spPr>
      </p:pic>
      <p:pic>
        <p:nvPicPr>
          <p:cNvPr id="8" name="Содержимое 5" descr="SAM_65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4384883"/>
            <a:ext cx="3384376" cy="247311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Численность населения г.Вилейка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г.Вилейка численность населения за последние 5 лет составила: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2012г. – 26874 человека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2013г. – 26907 человек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2014г. – 26942 человека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2015г. – 26861 человек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2016г. – 26831 человек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2017г. – 26751 человек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_vileyka5prich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1844824"/>
            <a:ext cx="3744417" cy="2494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xmlns="" val="4276242782"/>
              </p:ext>
            </p:extLst>
          </p:nvPr>
        </p:nvGraphicFramePr>
        <p:xfrm>
          <a:off x="1435236" y="4234271"/>
          <a:ext cx="4309324" cy="2649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54176" cy="4475584"/>
          </a:xfrm>
        </p:spPr>
        <p:txBody>
          <a:bodyPr>
            <a:noAutofit/>
          </a:bodyPr>
          <a:lstStyle/>
          <a:p>
            <a:pPr marL="82296" indent="45720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тесном взаимодействии с УО «Вилейский государственный колледж» был проведен ряд мероприятий направленных на культуру здорового питания, так в рамках проведения кулинарного шоу «День Судака-2017»,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Драник-шоу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», «Сырая сыроежка-2017»,  специалистами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районного центра гигиены проведены выступления об  основах правильного питания, розданы тематические информационно-образовательные материалы.</a:t>
            </a:r>
          </a:p>
          <a:p>
            <a:pPr marL="82296" indent="457200" algn="just">
              <a:buNone/>
            </a:pPr>
            <a:r>
              <a:rPr lang="be-BY" sz="2000" dirty="0" smtClean="0">
                <a:latin typeface="Times New Roman" pitchFamily="18" charset="0"/>
                <a:cs typeface="Times New Roman" pitchFamily="18" charset="0"/>
              </a:rPr>
              <a:t>В рамках проведения Единого дня здоровья “День здорового питания” проведен ряд профилактических  мероприятий,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улицах г.Вилейка был проведен блиц-опрос населения с целью оценки уровня знаний по основам здорового питания. Жители отвечали на вопросы о кратности приема пищи, интервалами между приемами, о полезных и вредных продуктах, принципах питания, которые помогут как можно дольше оставаться здоровым, значительно улучшить качество жизни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вместе с этим были разработаны информационно-наглядные материалы, которые в дальнейшем были распространены по организациями и учреждениям города.</a:t>
            </a:r>
            <a:endParaRPr lang="be-BY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49808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неинфекционных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заболеваний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Рациональное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  <a:endParaRPr lang="be-BY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6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AM_07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700808"/>
            <a:ext cx="3419872" cy="2564904"/>
          </a:xfrm>
          <a:prstGeom prst="rect">
            <a:avLst/>
          </a:prstGeom>
        </p:spPr>
      </p:pic>
      <p:pic>
        <p:nvPicPr>
          <p:cNvPr id="9" name="Рисунок 8" descr="Выступление, о правильном питан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320282"/>
            <a:ext cx="2343164" cy="3537718"/>
          </a:xfrm>
          <a:prstGeom prst="rect">
            <a:avLst/>
          </a:prstGeom>
        </p:spPr>
      </p:pic>
      <p:pic>
        <p:nvPicPr>
          <p:cNvPr id="7" name="Содержимое 6" descr="День судака 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79511" y="1700807"/>
            <a:ext cx="3913849" cy="2592289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неинфекционных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заболеваний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Рациональное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торговых объектах города оборудованы уголки здорового питания.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неинфекционных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заболеваний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Рациональное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  <a:endParaRPr lang="ru-RU" dirty="0"/>
          </a:p>
        </p:txBody>
      </p:sp>
      <p:pic>
        <p:nvPicPr>
          <p:cNvPr id="4" name="Picture 2" descr="C:\Users\к23\Desktop\image-0-02-05-dfaa2dc205bbc6635b10ab539b879353120cbf5a6dcd1b1b7dcee4f8379330b2-V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2978720"/>
            <a:ext cx="3676178" cy="3879280"/>
          </a:xfrm>
          <a:prstGeom prst="rect">
            <a:avLst/>
          </a:prstGeom>
          <a:noFill/>
        </p:spPr>
      </p:pic>
      <p:pic>
        <p:nvPicPr>
          <p:cNvPr id="5" name="Содержимое 8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969236"/>
            <a:ext cx="3897759" cy="3888764"/>
          </a:xfrm>
          <a:prstGeom prst="rect">
            <a:avLst/>
          </a:prstGeom>
        </p:spPr>
      </p:pic>
      <p:sp>
        <p:nvSpPr>
          <p:cNvPr id="6" name="Текст 3"/>
          <p:cNvSpPr txBox="1">
            <a:spLocks/>
          </p:cNvSpPr>
          <p:nvPr/>
        </p:nvSpPr>
        <p:spPr>
          <a:xfrm>
            <a:off x="323528" y="2492896"/>
            <a:ext cx="4040188" cy="63976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Магазин №10 «</a:t>
            </a: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Вилия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КУП «Содружество» ул.Партизанская,54 г.Вилейка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4644008" y="2492896"/>
            <a:ext cx="4041775" cy="63976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Магазин №29 «</a:t>
            </a:r>
            <a:r>
              <a:rPr kumimoji="0" lang="ru-RU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Вилия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 КУП «Содружество» ул.17 Сентября ,28 г.Вилейка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AM_26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4581128"/>
            <a:ext cx="3035829" cy="2276872"/>
          </a:xfrm>
          <a:prstGeom prst="rect">
            <a:avLst/>
          </a:prstGeom>
        </p:spPr>
      </p:pic>
      <p:pic>
        <p:nvPicPr>
          <p:cNvPr id="13" name="Рисунок 12" descr="SAM_5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8692" y="4581128"/>
            <a:ext cx="3415308" cy="227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86508"/>
            <a:ext cx="8682168" cy="4691608"/>
          </a:xfrm>
        </p:spPr>
        <p:txBody>
          <a:bodyPr>
            <a:normAutofit/>
          </a:bodyPr>
          <a:lstStyle/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Отделом экономики райисполкома, отделом идеологической работы, культуры и по делам молодёжи,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Вилейским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райЦГиЭ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РК ОО «БРСМ» в районе реализуется проект «Дни трезвости» с ограничением реализации алкогольной и слабоалкогольной продукции и пива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райЦГиЭ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УЗ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 совместно с ОО РК «БРСМ» в учреждениях образованиях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циклы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для учащихся на тему: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люблю тебя жизнь», «Здоровая молодежь – богатство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Вилейщины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!; совместно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учреждениями образования проведены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Флэш-акция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«Мы против курения!»,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Информ-дайджест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«Курение и болезни», «Спортивные эстафеты «Жизнь без вредных привычек» и др.</a:t>
            </a:r>
            <a:r>
              <a:rPr lang="ru-RU" sz="1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450000" algn="just">
              <a:spcBef>
                <a:spcPts val="0"/>
              </a:spcBef>
              <a:buNone/>
            </a:pP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Профилактика пагубных привычек.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8" name="Рисунок 7" descr="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577697"/>
            <a:ext cx="3275856" cy="22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12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3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077072"/>
            <a:ext cx="3707904" cy="2780928"/>
          </a:xfrm>
          <a:prstGeom prst="rect">
            <a:avLst/>
          </a:prstGeom>
        </p:spPr>
      </p:pic>
      <p:pic>
        <p:nvPicPr>
          <p:cNvPr id="10" name="Рисунок 9" descr="IMG_3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4095074"/>
            <a:ext cx="3683901" cy="276292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8"/>
            <a:ext cx="8754176" cy="4691608"/>
          </a:xfrm>
        </p:spPr>
        <p:txBody>
          <a:bodyPr>
            <a:normAutofit/>
          </a:bodyPr>
          <a:lstStyle/>
          <a:p>
            <a:pPr marL="82296" indent="4500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республиканской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акции  в связи с проведением  17- ноября Всемирного дня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некурения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Профилактика онкологических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райЦГиЭ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 мероприятий: Информационно-образовательная акция: «Дыши свободно»,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видеожурнал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«О вреде курительных смесей. Профилактика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табакокурения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тренинг «Никотиновая зависимость» и др. 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Профилактика пагубных привычек.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8677" y="5593242"/>
            <a:ext cx="1277929" cy="1315850"/>
          </a:xfrm>
          <a:prstGeom prst="rect">
            <a:avLst/>
          </a:prstGeom>
        </p:spPr>
      </p:pic>
      <p:pic>
        <p:nvPicPr>
          <p:cNvPr id="8" name="Рисунок 7" descr="XdsyDVUhLM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103694"/>
            <a:ext cx="3672408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58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AM_4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4869160"/>
            <a:ext cx="2651786" cy="1988839"/>
          </a:xfrm>
          <a:prstGeom prst="rect">
            <a:avLst/>
          </a:prstGeom>
        </p:spPr>
      </p:pic>
      <p:pic>
        <p:nvPicPr>
          <p:cNvPr id="5" name="Рисунок 4" descr="SAM_43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859777"/>
            <a:ext cx="2664296" cy="1998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824" y="1196752"/>
            <a:ext cx="8754176" cy="4691608"/>
          </a:xfrm>
        </p:spPr>
        <p:txBody>
          <a:bodyPr>
            <a:normAutofit/>
          </a:bodyPr>
          <a:lstStyle/>
          <a:p>
            <a:pPr marL="82296" indent="4500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be-BY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базе отделения социальной адаптации и реабилитации ГУ «Вилейский территориальный центр социального обслуживания населения» </a:t>
            </a:r>
            <a:r>
              <a:rPr lang="be-BY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продолжает свою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</a:t>
            </a:r>
            <a:r>
              <a:rPr lang="be-BY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анонимных алкоголиков (АА</a:t>
            </a:r>
            <a:r>
              <a:rPr lang="be-BY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также на базе Вилейского районного центра дополнительного образования детей и молодежи начала свою работу группа выходного дня для  жителей района. </a:t>
            </a:r>
            <a:endParaRPr lang="be-BY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Значимость пьянства и алкоголизма как социальной проблемы за последние годы прогрессивно возрастает. Отмечается тенденция к росту среди молодежи. В УЗ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Вилейская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ЦРБ»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году закодировано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80 человек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целях профилактики алкоголизма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Вилейским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райЦгиЭ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 жителями города проведен ряд мероприятий в День профилактики алкоголизма с отметкой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stopalcogol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привлечения внимания не только на улицах города, но и в социальных сетях. Разработаны информационно-наглядные материалы, которые распространялись среди жителей города.</a:t>
            </a:r>
            <a:endParaRPr lang="be-BY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1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Профилактика пагубных привычек.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</p:spTree>
    <p:extLst>
      <p:ext uri="{BB962C8B-B14F-4D97-AF65-F5344CB8AC3E}">
        <p14:creationId xmlns:p14="http://schemas.microsoft.com/office/powerpoint/2010/main" xmlns="" val="766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682168" cy="4691608"/>
          </a:xfrm>
        </p:spPr>
        <p:txBody>
          <a:bodyPr>
            <a:normAutofit fontScale="92500" lnSpcReduction="10000"/>
          </a:bodyPr>
          <a:lstStyle/>
          <a:p>
            <a:pPr marL="82296" indent="45000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продолжается работа группы анонимных наркоманов «Панацея», основной целью которой является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информации о возможности выздоровления тем, кто еще употребляет наркотики и страдает от зависимости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профилактике наркомании ведется широкая работа при тесном взаимодействии с учреждениями образования, РК ОО «БРСМ», УЗ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Вилейская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ЦРБ», РОВД. В 2017 году проведены следующие мероприятия: проведены открытые диалоги с учащимися 9-11 классов. С учениками также проводились игры «Спорные утверждения», «Наркотики – дорога в АД!», организован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видеожурнал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 студентами в рамках районных акций «Я люблю тебя жизнь», «Здоровая молодежь – гордость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Вилейщины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проведены встречи с социальными педагогами «Нет! Наркотикам в молодежной среде». 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be-BY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Профилактика пагубных привычек.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</p:spTree>
    <p:extLst>
      <p:ext uri="{BB962C8B-B14F-4D97-AF65-F5344CB8AC3E}">
        <p14:creationId xmlns:p14="http://schemas.microsoft.com/office/powerpoint/2010/main" xmlns="" val="349794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0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72816"/>
            <a:ext cx="3457554" cy="22900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Профилактика неинфекционных заболеваний. Профилактика пагубных привычек.</a:t>
            </a:r>
            <a:endParaRPr lang="ru-RU" sz="3600" dirty="0"/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772816"/>
            <a:ext cx="3491541" cy="2326785"/>
          </a:xfrm>
          <a:prstGeom prst="rect">
            <a:avLst/>
          </a:prstGeom>
        </p:spPr>
      </p:pic>
      <p:pic>
        <p:nvPicPr>
          <p:cNvPr id="6" name="Рисунок 5" descr="DSC_00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4365103"/>
            <a:ext cx="3456384" cy="2289293"/>
          </a:xfrm>
          <a:prstGeom prst="rect">
            <a:avLst/>
          </a:prstGeom>
        </p:spPr>
      </p:pic>
      <p:pic>
        <p:nvPicPr>
          <p:cNvPr id="7" name="Рисунок 6" descr="SAM_78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4293096"/>
            <a:ext cx="3456384" cy="2353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9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356992"/>
            <a:ext cx="3209438" cy="3501008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20 октября по 1 декабря проводился районный конкурс рисунков «Детство — за здоровый образ жизни!», организованный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Вилейским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районным центром гигиены и эпидемиологии совместно с отделом образования, спорта и туризма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райисполкома. Цель конкурса заключалась в пропаганде и популяризации здорового образа жизни, профилактике ВИЧ-инфекции 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СПИДа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воспитании неприятия табака, алкоголя и наркотиков у детей и молодежи.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Профилактика неинфекционных заболеваний. Профилактика пагубных привычек.</a:t>
            </a:r>
            <a:endParaRPr lang="ru-RU" sz="3200" dirty="0"/>
          </a:p>
        </p:txBody>
      </p:sp>
      <p:pic>
        <p:nvPicPr>
          <p:cNvPr id="5" name="Содержимое 8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97523"/>
            <a:ext cx="3600400" cy="3160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AM_2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653136"/>
            <a:ext cx="2952328" cy="22142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8"/>
            <a:ext cx="8753804" cy="4619600"/>
          </a:xfrm>
        </p:spPr>
        <p:txBody>
          <a:bodyPr>
            <a:normAutofit/>
          </a:bodyPr>
          <a:lstStyle/>
          <a:p>
            <a:pPr marL="82296" indent="45000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Достаточная двигательная активность и профилактика гиподинамии являются одними из наиболее важных составляющих профилактики заболеваний неинфекционной природы.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2017 году при тесном взаимодействии в этом направлении проводилась активная работа: часы здоровья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фзкультминутки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для детей дошкольного возраста; ««Велобум-2017», «Спортивный праздник для инвалидов и членов их семей «Мы вместе», спортивные эстафеты для детей школьного возраста  и подростков.</a:t>
            </a:r>
          </a:p>
          <a:p>
            <a:pPr marL="82296" indent="450000"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450000"/>
            <a:endParaRPr lang="be-BY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Двигательная активность.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9" name="Рисунок 8" descr="P5131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4653136"/>
            <a:ext cx="2880320" cy="2160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3853" y="5542150"/>
            <a:ext cx="1277929" cy="13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19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демографических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показателей. Рождаемость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(показатель на 1000 населения)</a:t>
            </a:r>
            <a:endParaRPr lang="be-BY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955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170530_1636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4005064"/>
            <a:ext cx="3096344" cy="2322258"/>
          </a:xfrm>
          <a:prstGeom prst="rect">
            <a:avLst/>
          </a:prstGeom>
        </p:spPr>
      </p:pic>
      <p:pic>
        <p:nvPicPr>
          <p:cNvPr id="11" name="Рисунок 10" descr="SAM_05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005064"/>
            <a:ext cx="3491880" cy="2327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30388"/>
            <a:ext cx="8682168" cy="4691608"/>
          </a:xfrm>
        </p:spPr>
        <p:txBody>
          <a:bodyPr>
            <a:normAutofit/>
          </a:bodyPr>
          <a:lstStyle/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Активно проходят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спартакиады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среди трудовых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коллективов по таким видам спорта как волейбол, плаванье, футбол, лыжный спорт, настольный теннис,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дартс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др.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2017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году в  районе реализованы проекты «Энергия молодости»,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«Велопробег к международному Олимпийскому дню», велопробег к Европейской неделе мобильности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 организации велосипедного туризма на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Вилейщине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Проведены  благотворительные забеги : «Забег тысячи сердец», «Вызов 100 000»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Двигательная активность.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8" name="Рисунок 7" descr="DSC_1137-1-768x5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5064"/>
            <a:ext cx="3469939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21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700808"/>
            <a:ext cx="8681796" cy="4619600"/>
          </a:xfrm>
        </p:spPr>
        <p:txBody>
          <a:bodyPr>
            <a:normAutofit/>
          </a:bodyPr>
          <a:lstStyle/>
          <a:p>
            <a:pPr marL="82296" indent="45000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пропаганды двигательной активности в пожилом возрасте проведены встречи с участниками клуба «Преодоление» и пожилыми людьми на базе ГУ «ВТЦСОН», проводились бесплатные мастер-классы по скандинавской ходьбе в ходе реализации проекта «Звезда надежды», а также на празднике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Уха-фест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82296" indent="45000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Спортландия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«Мы за ЗОЖ!», которая прошла 28 декабря на базе ФОЦ «Сатурн». Две команды из числа посетителей отделения дневного пребывания для граждан пожилого возраста, социального пункта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аг.Шиловичи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ГУ «Вилейский ТЦСОН» и участников проекта «Звезда надежды» соревновались в быстроте и ловкости.</a:t>
            </a:r>
            <a:endParaRPr lang="be-BY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450000"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indent="0">
              <a:buNone/>
            </a:pPr>
            <a:endParaRPr lang="be-BY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Двигательная активность.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3853" y="5542150"/>
            <a:ext cx="1277929" cy="13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7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Профилактика неинфекционных заболеваний. Двигательная активность.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3853" y="5542150"/>
            <a:ext cx="1277929" cy="1315850"/>
          </a:xfrm>
          <a:prstGeom prst="rect">
            <a:avLst/>
          </a:prstGeom>
        </p:spPr>
      </p:pic>
      <p:pic>
        <p:nvPicPr>
          <p:cNvPr id="7" name="Содержимое 6" descr="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340767"/>
            <a:ext cx="3096344" cy="5081180"/>
          </a:xfrm>
          <a:prstGeom prst="rect">
            <a:avLst/>
          </a:prstGeom>
        </p:spPr>
      </p:pic>
      <p:pic>
        <p:nvPicPr>
          <p:cNvPr id="8" name="Рисунок 7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068960"/>
            <a:ext cx="3447050" cy="3384376"/>
          </a:xfrm>
          <a:prstGeom prst="rect">
            <a:avLst/>
          </a:prstGeom>
        </p:spPr>
      </p:pic>
      <p:pic>
        <p:nvPicPr>
          <p:cNvPr id="5" name="Рисунок 4" descr="SAM_23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1340768"/>
            <a:ext cx="3456384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35696"/>
            <a:ext cx="8466144" cy="4412704"/>
          </a:xfrm>
        </p:spPr>
        <p:txBody>
          <a:bodyPr>
            <a:noAutofit/>
          </a:bodyPr>
          <a:lstStyle/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районной газете «Шлях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Перамог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имеется постоянная рубрика «Здоровый город», в которой публикуются статьи на тематику ЗОЖ.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интернет сайтах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райЦГиэ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УЗ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ЦРБ» и сайте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районного исполнительного комитета, а также сайтах учреждений образования района выделен отдельный раздел по формированию здорового образа жизни, на сайте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районного исполнительного комитета создан раздел «Здоровый город», также в социальной сети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Вконтакте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создана группа «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Вилейщина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за здоровый образ жизни», участниками которой являются более 500 человек.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Печатается социальная реклама по пропаганде здорового образа жизни на «жировках» за оплату коммунальных услуг, запущена социальная реклама по пропаганде здорового образа жизни на «бегущей строке» в городских автобусах.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предприятиях и организациях района проводятся лекции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беседы по вопросам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ФЗОЖ. </a:t>
            </a:r>
          </a:p>
          <a:p>
            <a:pPr marL="82296" indent="450000" algn="just"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праздниках  и крупных мероприятиях города сотрудниками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райЦГиЭ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проводится разъяснительная работа среди населения, о пользе ЗОЖ и профилактике НИЗ.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Информационная работа.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</p:spTree>
    <p:extLst>
      <p:ext uri="{BB962C8B-B14F-4D97-AF65-F5344CB8AC3E}">
        <p14:creationId xmlns:p14="http://schemas.microsoft.com/office/powerpoint/2010/main" xmlns="" val="226926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3179" y="1772444"/>
            <a:ext cx="7592485" cy="27340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2068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Информационная работа.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8593" y="4355886"/>
            <a:ext cx="4436062" cy="25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07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0000"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В рамках реализации проекта ЕС ПРООН «Содействие развитию на местном уровне в Республике Беларусь» в Вилейке впервые прошел 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Уха-фест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». Эпицентром первого фестиваля ухи стал городской пляж водохранилища.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Профилактика неинфекционных заболеваний. Информационная работа.</a:t>
            </a:r>
            <a:endParaRPr lang="ru-RU" sz="3600" dirty="0"/>
          </a:p>
        </p:txBody>
      </p:sp>
      <p:pic>
        <p:nvPicPr>
          <p:cNvPr id="4" name="Содержимое 3" descr="DSCF77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3645024"/>
            <a:ext cx="3543307" cy="3212976"/>
          </a:xfrm>
          <a:prstGeom prst="rect">
            <a:avLst/>
          </a:prstGeom>
        </p:spPr>
      </p:pic>
      <p:pic>
        <p:nvPicPr>
          <p:cNvPr id="5" name="Содержимое 5" descr="DSCF79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3630094"/>
            <a:ext cx="3312368" cy="3227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Информационная работа.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9" name="Рисунок 8" descr="DSC_0043 [Ширина 1024 Высота 768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3701956" cy="2451100"/>
          </a:xfrm>
          <a:prstGeom prst="rect">
            <a:avLst/>
          </a:prstGeom>
        </p:spPr>
      </p:pic>
      <p:pic>
        <p:nvPicPr>
          <p:cNvPr id="11" name="Рисунок 10" descr="SAM_2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628800"/>
            <a:ext cx="3707904" cy="2471936"/>
          </a:xfrm>
          <a:prstGeom prst="rect">
            <a:avLst/>
          </a:prstGeom>
        </p:spPr>
      </p:pic>
      <p:pic>
        <p:nvPicPr>
          <p:cNvPr id="12" name="Рисунок 11" descr="DSC_0262 [Ширина 2400 Высота 1800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4365104"/>
            <a:ext cx="3765230" cy="2492896"/>
          </a:xfrm>
          <a:prstGeom prst="rect">
            <a:avLst/>
          </a:prstGeom>
        </p:spPr>
      </p:pic>
      <p:pic>
        <p:nvPicPr>
          <p:cNvPr id="13" name="Рисунок 12" descr="GKELvzGm1h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365104"/>
            <a:ext cx="3600400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18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17688"/>
            <a:ext cx="8754176" cy="4691608"/>
          </a:xfrm>
        </p:spPr>
        <p:txBody>
          <a:bodyPr>
            <a:normAutofit fontScale="40000" lnSpcReduction="20000"/>
          </a:bodyPr>
          <a:lstStyle/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В 2017 году, с целью популяризации ФЗОЖ медицинскими работниками Вилейского района  было проведено 458 выступлений по радио, опубликовано 64 статей в печатных изданиях, в сети интернет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размещено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411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информаций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/>
              <a:t> </a:t>
            </a:r>
            <a:endParaRPr lang="be-BY" sz="4500" dirty="0">
              <a:latin typeface="Times New Roman" pitchFamily="18" charset="0"/>
              <a:cs typeface="Times New Roman" pitchFamily="18" charset="0"/>
            </a:endParaRP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Имеется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логотип «Вилейка – здоровый город», издан в типографии на самоклеющейся основе и распространен среди объектов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Вилейского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района, в том числе в общественном транспорте. Издано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253 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информационно-образовательных материалов общим тиражом </a:t>
            </a:r>
            <a:r>
              <a:rPr lang="ru-RU" sz="4500" dirty="0" smtClean="0">
                <a:latin typeface="Times New Roman" pitchFamily="18" charset="0"/>
                <a:cs typeface="Times New Roman" pitchFamily="18" charset="0"/>
              </a:rPr>
              <a:t>15916.  </a:t>
            </a:r>
            <a:endParaRPr lang="be-BY" sz="4500" dirty="0">
              <a:latin typeface="Times New Roman" pitchFamily="18" charset="0"/>
              <a:cs typeface="Times New Roman" pitchFamily="18" charset="0"/>
            </a:endParaRP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 2017 году с целью формирования здорового образа жизни, профилактики заболеваний и зависимостей медицинскими работниками  проведено 104 семинара, 14 социологических исследований, проведено 250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киновидеолекториев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, 1285 лекториев, 116 заседаний школ здоровья, 359 групповых консультаций и 2872 индивидуальных, проведена 24 акции, 29 дней и праздников здоровья, 17 заседаний круглого стола, 5656 групповых бесед.</a:t>
            </a:r>
            <a:endParaRPr lang="be-BY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69269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Информационная работа.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</p:spTree>
    <p:extLst>
      <p:ext uri="{BB962C8B-B14F-4D97-AF65-F5344CB8AC3E}">
        <p14:creationId xmlns:p14="http://schemas.microsoft.com/office/powerpoint/2010/main" xmlns="" val="15678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8496944" cy="4691608"/>
          </a:xfrm>
        </p:spPr>
        <p:txBody>
          <a:bodyPr>
            <a:normAutofit/>
          </a:bodyPr>
          <a:lstStyle/>
          <a:p>
            <a:pPr lvl="0" indent="4500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Вилейская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ЦРБ»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проведится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скрининг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состояния здоровья населения (измерение уровня глюкозы, холестерина, гормонов в крови, маркеров онкологических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заболеваний), результаты которого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используются при диспансеризации населения.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Также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продолжает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свою работу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«Центр здоровья подростков и молодёжи»,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охват которого в 2017 году составил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363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человека.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be-BY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неинфекционных заболеваний. </a:t>
            </a:r>
            <a:r>
              <a:rPr lang="be-BY" sz="3800" dirty="0" smtClean="0"/>
              <a:t/>
            </a:r>
            <a:br>
              <a:rPr lang="be-BY" sz="3800" dirty="0" smtClean="0"/>
            </a:br>
            <a:endParaRPr lang="be-BY" sz="3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44475" y="4737129"/>
            <a:ext cx="3168352" cy="2110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456" y="4711578"/>
            <a:ext cx="3169267" cy="211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684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8682168" cy="4691608"/>
          </a:xfrm>
        </p:spPr>
        <p:txBody>
          <a:bodyPr>
            <a:normAutofit fontScale="70000" lnSpcReduction="20000"/>
          </a:bodyPr>
          <a:lstStyle/>
          <a:p>
            <a:pPr marL="82296" indent="450000" algn="just">
              <a:lnSpc>
                <a:spcPct val="120000"/>
              </a:lnSpc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 УЗ «Вилейская ЦРБ» проводится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скрининговое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обследование лиц на ВИЧ-инфекцию, в том числе анонимное. С целью ранней диагностики в 2017 году было обследовано 5188 человек. </a:t>
            </a:r>
          </a:p>
          <a:p>
            <a:pPr marL="82296" indent="450000" algn="just">
              <a:lnSpc>
                <a:spcPct val="120000"/>
              </a:lnSpc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Большая часть мероприятий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по профилактике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ВИЧ/СПИД реализуется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при взаимодействии с учреждениями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образования. Используются такие методы работы как круглые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столы, часы вопросов и ответов, мероприятия в формате «открытого диалога», классные часы, часы здоровья, спортивные соревнования,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флеш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-мобы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, тематические выставки,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дискотеки. В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районе имеются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158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волонтеров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среди учащихся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образования, также на объектах различных форм социальных услуг, предприятиях и организациях города размещена 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информация по основным направлениям профилактики ВИЧ-инфекции. 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Проблема ВИЧ/СПИД широко освещается в средствах массовой информации. </a:t>
            </a:r>
          </a:p>
          <a:p>
            <a:pPr marL="82296" indent="450000" algn="just">
              <a:lnSpc>
                <a:spcPct val="120000"/>
              </a:lnSpc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be-BY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98080" cy="1143000"/>
          </a:xfrm>
        </p:spPr>
        <p:txBody>
          <a:bodyPr>
            <a:noAutofit/>
          </a:bodyPr>
          <a:lstStyle/>
          <a:p>
            <a:pPr marL="514350" indent="-514350" algn="ctr">
              <a:lnSpc>
                <a:spcPct val="120000"/>
              </a:lnSpc>
              <a:spcBef>
                <a:spcPts val="0"/>
              </a:spcBef>
            </a:pP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.Распространение 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информации о проблеме </a:t>
            </a:r>
            <a:r>
              <a:rPr lang="ru-RU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ВИЧ/СПИД.</a:t>
            </a:r>
          </a:p>
        </p:txBody>
      </p:sp>
    </p:spTree>
    <p:extLst>
      <p:ext uri="{BB962C8B-B14F-4D97-AF65-F5344CB8AC3E}">
        <p14:creationId xmlns:p14="http://schemas.microsoft.com/office/powerpoint/2010/main" xmlns="" val="192473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демографических 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показателей. Смертность</a:t>
            </a: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(показатель на 1000 населения)</a:t>
            </a:r>
            <a:endParaRPr lang="be-BY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9880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P5201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988840"/>
            <a:ext cx="4416490" cy="3312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98080" cy="1143000"/>
          </a:xfrm>
        </p:spPr>
        <p:txBody>
          <a:bodyPr>
            <a:noAutofit/>
          </a:bodyPr>
          <a:lstStyle/>
          <a:p>
            <a:pPr marL="514350" indent="-514350" algn="ctr">
              <a:lnSpc>
                <a:spcPct val="120000"/>
              </a:lnSpc>
              <a:spcBef>
                <a:spcPts val="0"/>
              </a:spcBef>
            </a:pP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.Распространение 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информации о проблеме </a:t>
            </a:r>
            <a:r>
              <a:rPr lang="ru-RU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ВИЧ/СПИД.</a:t>
            </a:r>
          </a:p>
        </p:txBody>
      </p:sp>
      <p:pic>
        <p:nvPicPr>
          <p:cNvPr id="9" name="Содержимое 8" descr="DSC_0008 [Ширина 1024 Высота 768]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556792"/>
            <a:ext cx="2993735" cy="4525962"/>
          </a:xfrm>
        </p:spPr>
      </p:pic>
      <p:pic>
        <p:nvPicPr>
          <p:cNvPr id="10" name="Рисунок 9" descr="DSC_0053 [Ширина 1024 Высота 768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90078" y="1484784"/>
            <a:ext cx="2553922" cy="4536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602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25588"/>
            <a:ext cx="8466144" cy="4691608"/>
          </a:xfrm>
        </p:spPr>
        <p:txBody>
          <a:bodyPr>
            <a:normAutofit fontScale="25000" lnSpcReduction="20000"/>
          </a:bodyPr>
          <a:lstStyle/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райЦГиЭ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2017 году проведено 10 выступлений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ведомственному радио,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выступлений на районном радио;</a:t>
            </a:r>
            <a:endParaRPr lang="be-BY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Размещено 18 информаций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Вилейского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райЦГиЭ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приуроченных к Всемирному дню борьбы со СПИД, а также в целях привлечения внимания к данной проблеме.</a:t>
            </a: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информация, о проблеме ВИЧ/СПИД размещалась на жировках по оплате коммунальных услуг.</a:t>
            </a:r>
            <a:endParaRPr lang="be-BY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райЦГиЭ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совместно с учащимися гимназии №2 г.Вилейки проведен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приуроченный к Всемирному дню борьбы со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СПИДом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ходе которого красные ленточки на деревья для привлечения внимания к данной проблеме,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ГУО «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Вилейская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гимназия №1 «Логос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открытый диалог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тему: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«Мое здоровье, мое право!» и час вопросов и ответов «Лента памяти»,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просмотром видеофильма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Проведен открытый диалог со студентами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Вилейского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государственного колледжа «Достучаться до небес: проблема ВИЧ и </a:t>
            </a:r>
            <a:r>
              <a:rPr lang="ru-RU" sz="6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СПИДа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современном обществе».</a:t>
            </a:r>
            <a:endParaRPr lang="be-BY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и распространены буклет  «СПИД. Есть ли в каждом из нас милосердие?» -  200   экземпляров, листовка «Профилактика ВИЧ/СПИД» – 200 экземпляров, листовка «Профилактика ВИЧ-инфекции» – 200 экземпляров.</a:t>
            </a:r>
            <a:endParaRPr lang="be-BY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Прочитано 17 лекций (362 человека),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 </a:t>
            </a:r>
            <a:r>
              <a:rPr lang="ru-RU" sz="6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(309 человек). </a:t>
            </a:r>
            <a:endParaRPr lang="be-BY" sz="6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 информационный стенд.</a:t>
            </a:r>
          </a:p>
          <a:p>
            <a:pPr marL="82296" indent="0">
              <a:buNone/>
            </a:pPr>
            <a:endParaRPr lang="be-BY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43000"/>
          </a:xfrm>
        </p:spPr>
        <p:txBody>
          <a:bodyPr>
            <a:noAutofit/>
          </a:bodyPr>
          <a:lstStyle/>
          <a:p>
            <a:pPr marL="514350" indent="-514350" algn="ctr">
              <a:lnSpc>
                <a:spcPct val="120000"/>
              </a:lnSpc>
              <a:spcBef>
                <a:spcPts val="0"/>
              </a:spcBef>
            </a:pP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.Распространение </a:t>
            </a:r>
            <a:r>
              <a:rPr lang="ru-RU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информации о проблеме </a:t>
            </a:r>
            <a:r>
              <a:rPr lang="ru-RU" sz="3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ВИЧ/СПИД.</a:t>
            </a:r>
          </a:p>
        </p:txBody>
      </p:sp>
    </p:spTree>
    <p:extLst>
      <p:ext uri="{BB962C8B-B14F-4D97-AF65-F5344CB8AC3E}">
        <p14:creationId xmlns:p14="http://schemas.microsoft.com/office/powerpoint/2010/main" xmlns="" val="412752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620688"/>
            <a:ext cx="7498080" cy="4800600"/>
          </a:xfrm>
        </p:spPr>
        <p:txBody>
          <a:bodyPr>
            <a:normAutofit/>
          </a:bodyPr>
          <a:lstStyle/>
          <a:p>
            <a:pPr marL="0" indent="450000" algn="just">
              <a:buNone/>
            </a:pP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ЗДОРОВЫЙ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– это не город, достигший определенного уровня здоровья населения,  а город, добивающийся постоянного улучшения здоровья и качества жизни своих граждан, город в котором здоровье – приоритетная проблема всей городской жизни.</a:t>
            </a:r>
          </a:p>
          <a:p>
            <a:pPr>
              <a:buNone/>
            </a:pP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102428" y="0"/>
            <a:ext cx="122464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32856"/>
            <a:ext cx="7282056" cy="782960"/>
          </a:xfrm>
          <a:solidFill>
            <a:schemeClr val="bg1">
              <a:lumMod val="85000"/>
              <a:alpha val="71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демографических показателей.</a:t>
            </a:r>
            <a:b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Естественный прирост населения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Создание здоровьесберегающей среды;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Профилактика неинфекционных заболеваний: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1. Внедрение принципов здорового питания;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2. Профилактика пагубных привычек;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3. Двигательная активность;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4. Информационная работа.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Распространение информации о проблеме ВИЧ/СПИД.</a:t>
            </a:r>
          </a:p>
          <a:p>
            <a:pPr marL="514350" indent="-514350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по данным направлениям проводится при тесном взаимодействии с Вилейским РИК, УЗ «Вилейская ЦРБ», РК ОО «БРСМ», ГУ «ВТЦСОН», РОВД, РОЧС, предприятиями, организациями и учреждениями города и района, церковью, редакцией районной газеты «Шлях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перамог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514350" indent="-514350" algn="just">
              <a:spcBef>
                <a:spcPts val="0"/>
              </a:spcBef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Направления в работе</a:t>
            </a:r>
            <a:endParaRPr lang="ru-RU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0000" algn="just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Соглашение мэров» — инициатива Европейского союза по энергии и климату, которая направлена на сокращение выбросов парниковых газов и развитию «зелёной экономики». 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3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«Соглашению мэров» по энергии и климату</a:t>
            </a:r>
          </a:p>
        </p:txBody>
      </p:sp>
      <p:pic>
        <p:nvPicPr>
          <p:cNvPr id="4" name="Содержимое 3" descr="som_kliche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140968"/>
            <a:ext cx="5976664" cy="34160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287" y="5542150"/>
            <a:ext cx="1277929" cy="1315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6071" y="5542150"/>
            <a:ext cx="1277929" cy="1315850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450000"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Соглашение мэров. Вилейка подписала в ноябре 2016 года. Это значит, что город берет на себя обязательства к 2030 году уменьшить на 30% выбросы СО₂, на 20% потребление энергии, увеличить долю энергии, получаемой из возобновляемых источников.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Эта цель достигается за счёт повышения эффективности использования топливно-энергетических ресурсов, развития возобновляемых источников энергии, анализа рисков для развития возобновляемых источников энергии, анализа рисков для развития, связанных с изменением климата, и реализации адаптационных мероприятий, позволяющих минимизировать ущерб и использовать потенциальные выгоды от меняющихся климатических условий.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be-BY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среды. «Соглашению мэров» по энергии и климату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3738</TotalTime>
  <Words>2778</Words>
  <Application>Microsoft Office PowerPoint</Application>
  <PresentationFormat>Экран (4:3)</PresentationFormat>
  <Paragraphs>171</Paragraphs>
  <Slides>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Открытая</vt:lpstr>
      <vt:lpstr>О ходе реализации  профилактического проекта «Здоровый город» в 2017 году</vt:lpstr>
      <vt:lpstr>      Решением Вилейского районного исполнительного комитета от  26.02.2016 № 232 утвержден «План мероприятий по формированию здорового образа жизни, сохранению и укреплению здоровья населения района, по реализации проекта «Здоровый город» на 2016-2020 годы». </vt:lpstr>
      <vt:lpstr>Численность населения г.Вилейка</vt:lpstr>
      <vt:lpstr>Динамика основных демографических показателей. Рождаемость (показатель на 1000 населения)</vt:lpstr>
      <vt:lpstr>Динамика основных демографических показателей. Смертность (показатель на 1000 населения)</vt:lpstr>
      <vt:lpstr>Динамика основных демографических показателей. Естественный прирост населения</vt:lpstr>
      <vt:lpstr>Направления в работе</vt:lpstr>
      <vt:lpstr>I. Создание здоровьесберегающей среды. «Соглашению мэров» по энергии и климату</vt:lpstr>
      <vt:lpstr>I. Создание здоровьесберегающей среды. «Соглашению мэров» по энергии и климату</vt:lpstr>
      <vt:lpstr>I. Создание здоровьесберегающей среды. «Соглашению мэров» по энергии и климату</vt:lpstr>
      <vt:lpstr>I. Создание здоровьесберегающей среды. «Соглашению мэров» по энергии и климату</vt:lpstr>
      <vt:lpstr>I. Создание здоровьесберегающей среды. «Соглашению мэров» по энергии и климату</vt:lpstr>
      <vt:lpstr>I. Создание здоровьесберегающей среды. «Соглашению мэров» по энергии и климату</vt:lpstr>
      <vt:lpstr>I. Создание здоровьесберегающей среды. «Соглашению мэров» по энергии и климату</vt:lpstr>
      <vt:lpstr>I. Создание здоровьесберегающей среды. </vt:lpstr>
      <vt:lpstr>I. Создание здоровьесберегающей среды. </vt:lpstr>
      <vt:lpstr>I. Создание здоровьесберегающей среды. </vt:lpstr>
      <vt:lpstr>I. Создание здоровьесберегающей среды. </vt:lpstr>
      <vt:lpstr>I. Создание здоровьесберегающей среды. </vt:lpstr>
      <vt:lpstr>I. Создание здоровьесберегающей среды. </vt:lpstr>
      <vt:lpstr>I. Создание здоровьесберегающей среды. </vt:lpstr>
      <vt:lpstr>I. Создание здоровьесберегающей среды</vt:lpstr>
      <vt:lpstr>I. Создание здоровьесберегающей среды</vt:lpstr>
      <vt:lpstr>I. Создание здоровьесберегающей среды</vt:lpstr>
      <vt:lpstr>I. Создание здоровьесберегающей среды. Условия труда и бытовые условия на предприятиях.</vt:lpstr>
      <vt:lpstr>I. Создание здоровьесберегающей среды. Условия труда и бытовые условия на предприятиях.</vt:lpstr>
      <vt:lpstr>I. Создание здоровьесберегающей среды. Условия труда и бытовые условия на предприятиях.</vt:lpstr>
      <vt:lpstr>I. Создание здоровьесберегающей среды. Оздоровительно-физкультурная деятельность на предприятиях.</vt:lpstr>
      <vt:lpstr>I. Создание здоровьесберегающей среды. Оздоровительно-физкультурная деятельность на предприятиях.</vt:lpstr>
      <vt:lpstr>II. Профилактика неинфекционных заболеваний. Рациональное питание</vt:lpstr>
      <vt:lpstr>II. Профилактика неинфекционных заболеваний. Рациональное питание</vt:lpstr>
      <vt:lpstr>II. Профилактика неинфекционных заболеваний. Рациональное питание</vt:lpstr>
      <vt:lpstr>II. Профилактика неинфекционных заболеваний. Профилактика пагубных привычек. </vt:lpstr>
      <vt:lpstr>II. Профилактика неинфекционных заболеваний. Профилактика пагубных привычек. </vt:lpstr>
      <vt:lpstr>II. Профилактика неинфекционных заболеваний. Профилактика пагубных привычек. </vt:lpstr>
      <vt:lpstr>II. Профилактика неинфекционных заболеваний. Профилактика пагубных привычек. </vt:lpstr>
      <vt:lpstr>II. Профилактика неинфекционных заболеваний. Профилактика пагубных привычек.</vt:lpstr>
      <vt:lpstr>II. Профилактика неинфекционных заболеваний. Профилактика пагубных привычек.</vt:lpstr>
      <vt:lpstr>II. Профилактика неинфекционных заболеваний. Двигательная активность. </vt:lpstr>
      <vt:lpstr>II. Профилактика неинфекционных заболеваний. Двигательная активность. </vt:lpstr>
      <vt:lpstr>II. Профилактика неинфекционных заболеваний. Двигательная активность. </vt:lpstr>
      <vt:lpstr>II. Профилактика неинфекционных заболеваний. Двигательная активность.</vt:lpstr>
      <vt:lpstr>II. Профилактика неинфекционных заболеваний. Информационная работа. </vt:lpstr>
      <vt:lpstr>II. Профилактика неинфекционных заболеваний. Информационная работа. </vt:lpstr>
      <vt:lpstr>II. Профилактика неинфекционных заболеваний. Информационная работа.</vt:lpstr>
      <vt:lpstr>II. Профилактика неинфекционных заболеваний. Информационная работа. </vt:lpstr>
      <vt:lpstr>II. Профилактика неинфекционных заболеваний. Информационная работа. </vt:lpstr>
      <vt:lpstr>II. Профилактика неинфекционных заболеваний.  </vt:lpstr>
      <vt:lpstr>III.Распространение информации о проблеме ВИЧ/СПИД.</vt:lpstr>
      <vt:lpstr>III.Распространение информации о проблеме ВИЧ/СПИД.</vt:lpstr>
      <vt:lpstr>III.Распространение информации о проблеме ВИЧ/СПИД.</vt:lpstr>
      <vt:lpstr>Слайд 52</vt:lpstr>
      <vt:lpstr>Спасибо за внимание!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к</cp:lastModifiedBy>
  <cp:revision>343</cp:revision>
  <dcterms:created xsi:type="dcterms:W3CDTF">2017-03-20T07:08:55Z</dcterms:created>
  <dcterms:modified xsi:type="dcterms:W3CDTF">2018-02-23T13:15:38Z</dcterms:modified>
</cp:coreProperties>
</file>